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1"/>
  </p:notesMasterIdLst>
  <p:sldIdLst>
    <p:sldId id="256" r:id="rId3"/>
    <p:sldId id="258" r:id="rId4"/>
    <p:sldId id="267" r:id="rId5"/>
    <p:sldId id="270" r:id="rId6"/>
    <p:sldId id="269" r:id="rId7"/>
    <p:sldId id="268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62F"/>
    <a:srgbClr val="D24726"/>
    <a:srgbClr val="D2B4A6"/>
    <a:srgbClr val="734F29"/>
    <a:srgbClr val="AEB785"/>
    <a:srgbClr val="EFD5A2"/>
    <a:srgbClr val="3B3026"/>
    <a:srgbClr val="ECE1CA"/>
    <a:srgbClr val="79553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03" autoAdjust="0"/>
    <p:restoredTop sz="95467" autoAdjust="0"/>
  </p:normalViewPr>
  <p:slideViewPr>
    <p:cSldViewPr snapToGrid="0">
      <p:cViewPr varScale="1">
        <p:scale>
          <a:sx n="88" d="100"/>
          <a:sy n="88" d="100"/>
        </p:scale>
        <p:origin x="9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0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D247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D247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Project </a:t>
            </a:r>
            <a:r>
              <a:rPr lang="en-US" dirty="0" err="1" smtClean="0"/>
              <a:t>Cysera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Hardware Configuration</a:t>
            </a:r>
            <a:endParaRPr lang="en-US" sz="1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339384" y="6382210"/>
            <a:ext cx="2647665" cy="475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rgbClr val="D24726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/>
              <a:t>Drafted by Zoebir Bong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configurations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7665" y="1716219"/>
            <a:ext cx="69486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Configuration 1 : Dell PowerEdge R720XD with remote data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Configuration </a:t>
            </a:r>
            <a:r>
              <a:rPr lang="en-US" sz="1600" dirty="0" smtClean="0"/>
              <a:t>2 </a:t>
            </a:r>
            <a:r>
              <a:rPr lang="en-US" sz="1600" dirty="0"/>
              <a:t>: Dell PowerEdge R720XD with </a:t>
            </a:r>
            <a:r>
              <a:rPr lang="en-US" sz="1600" dirty="0" smtClean="0"/>
              <a:t>local data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Configuration </a:t>
            </a:r>
            <a:r>
              <a:rPr lang="en-US" sz="1600" dirty="0" smtClean="0"/>
              <a:t>3 </a:t>
            </a:r>
            <a:r>
              <a:rPr lang="en-US" sz="1600" dirty="0"/>
              <a:t>: </a:t>
            </a:r>
            <a:r>
              <a:rPr lang="en-US" sz="1600" dirty="0" smtClean="0"/>
              <a:t>Lenovo System x3650 M5 with </a:t>
            </a:r>
            <a:r>
              <a:rPr lang="en-US" sz="1600" dirty="0"/>
              <a:t>remote data </a:t>
            </a:r>
            <a:r>
              <a:rPr lang="en-US" sz="1600" dirty="0" smtClean="0"/>
              <a:t>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Configuration </a:t>
            </a:r>
            <a:r>
              <a:rPr lang="en-US" sz="1600" dirty="0" smtClean="0"/>
              <a:t>4 </a:t>
            </a:r>
            <a:r>
              <a:rPr lang="en-US" sz="1600" dirty="0"/>
              <a:t>: Lenovo System x3650 M5 with </a:t>
            </a:r>
            <a:r>
              <a:rPr lang="en-US" sz="1600" dirty="0" smtClean="0"/>
              <a:t>local data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Configuration 5 </a:t>
            </a:r>
            <a:r>
              <a:rPr lang="en-US" sz="1600" dirty="0"/>
              <a:t>: </a:t>
            </a:r>
            <a:r>
              <a:rPr lang="en-US" sz="1600" dirty="0" smtClean="0"/>
              <a:t>Lenovo </a:t>
            </a:r>
            <a:r>
              <a:rPr lang="en-US" sz="1600" dirty="0" err="1" smtClean="0"/>
              <a:t>NeXtScale</a:t>
            </a:r>
            <a:r>
              <a:rPr lang="en-US" sz="1600" dirty="0" smtClean="0"/>
              <a:t> nx360 M5 with </a:t>
            </a:r>
            <a:r>
              <a:rPr lang="en-US" sz="1600" dirty="0"/>
              <a:t>remote data </a:t>
            </a:r>
            <a:r>
              <a:rPr lang="en-US" sz="1600" dirty="0" smtClean="0"/>
              <a:t>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Configuration </a:t>
            </a:r>
            <a:r>
              <a:rPr lang="en-US" sz="1600" dirty="0" smtClean="0"/>
              <a:t>6 : Lenovo </a:t>
            </a:r>
            <a:r>
              <a:rPr lang="en-US" sz="1600" dirty="0" err="1"/>
              <a:t>NeXtScale</a:t>
            </a:r>
            <a:r>
              <a:rPr lang="en-US" sz="1600" dirty="0"/>
              <a:t> nx360 M5 with </a:t>
            </a:r>
            <a:r>
              <a:rPr lang="en-US" sz="1600" dirty="0" smtClean="0"/>
              <a:t>local data </a:t>
            </a:r>
            <a:r>
              <a:rPr lang="en-US" sz="1600" dirty="0"/>
              <a:t>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1445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914434" y="1526733"/>
            <a:ext cx="3491751" cy="2199803"/>
          </a:xfrm>
          <a:prstGeom prst="wedgeRectCallout">
            <a:avLst>
              <a:gd name="adj1" fmla="val -72031"/>
              <a:gd name="adj2" fmla="val 228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ular Callout 19"/>
          <p:cNvSpPr/>
          <p:nvPr/>
        </p:nvSpPr>
        <p:spPr>
          <a:xfrm>
            <a:off x="3404770" y="4014825"/>
            <a:ext cx="3201513" cy="2694199"/>
          </a:xfrm>
          <a:prstGeom prst="wedgeRectCallout">
            <a:avLst>
              <a:gd name="adj1" fmla="val -84662"/>
              <a:gd name="adj2" fmla="val -428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Configuration 1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Dell PowerEdge R620 – Remote Data Storage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079432" y="1663947"/>
            <a:ext cx="3049072" cy="2152905"/>
            <a:chOff x="8753581" y="3500865"/>
            <a:chExt cx="3049072" cy="2152905"/>
          </a:xfrm>
        </p:grpSpPr>
        <p:pic>
          <p:nvPicPr>
            <p:cNvPr id="1032" name="Picture 8" descr="http://di3-2.shoppingshadow.com/pi/i.ebayimg.com/19/%21%21d7g94%21B2M%7E$%28KGrHqR,%21joEv1+0CNDIBML9n4BKcg%7E%7E_32-260x260-0-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7" t="39239" r="11692" b="40847"/>
            <a:stretch/>
          </p:blipFill>
          <p:spPr bwMode="auto">
            <a:xfrm>
              <a:off x="8753581" y="3500865"/>
              <a:ext cx="3049072" cy="791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87147" y="4429190"/>
              <a:ext cx="2722651" cy="122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2x Network switch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1GbE 48-port network switch (for Management)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10GbE 48-port network switch (for Data and Intercommunication)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8547" y="2420791"/>
            <a:ext cx="2541017" cy="3891586"/>
            <a:chOff x="6531008" y="1595860"/>
            <a:chExt cx="2541017" cy="3891586"/>
          </a:xfrm>
        </p:grpSpPr>
        <p:sp>
          <p:nvSpPr>
            <p:cNvPr id="8" name="TextBox 7"/>
            <p:cNvSpPr txBox="1"/>
            <p:nvPr/>
          </p:nvSpPr>
          <p:spPr>
            <a:xfrm>
              <a:off x="6531008" y="4287117"/>
              <a:ext cx="25410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1x 42U Rack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With rear door heat exchanger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PDU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Power cords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pic>
          <p:nvPicPr>
            <p:cNvPr id="9" name="Picture 10" descr="http://www-03.ibm.com/systems/resources/systems_x_42US_140x1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2" r="25374"/>
            <a:stretch/>
          </p:blipFill>
          <p:spPr bwMode="auto">
            <a:xfrm>
              <a:off x="6836228" y="1595860"/>
              <a:ext cx="1479480" cy="266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3534920" y="5085892"/>
            <a:ext cx="275267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10x Dell PowerEdge R620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1U server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2x Intel Xeon E5-2650 v2 (8-core)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24x 4GB DDR3 1600MHz memory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2x 500GB 2.5” HDD (RAID-1) for 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2-port 1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2-port 10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19" name="Picture 2" descr="https://encrypted-tbn1.gstatic.com/images?q=tbn:ANd9GcQ2lDxx2C4fOYmz36kHK5G1TeAi0JOnBiyGR7aXCNwf-ZVQOUcuj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" t="27505" r="2597" b="35461"/>
          <a:stretch/>
        </p:blipFill>
        <p:spPr bwMode="auto">
          <a:xfrm>
            <a:off x="3788351" y="4148321"/>
            <a:ext cx="2147298" cy="62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3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914434" y="1526733"/>
            <a:ext cx="3491751" cy="2199803"/>
          </a:xfrm>
          <a:prstGeom prst="wedgeRectCallout">
            <a:avLst>
              <a:gd name="adj1" fmla="val -72031"/>
              <a:gd name="adj2" fmla="val 228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ular Callout 19"/>
          <p:cNvSpPr/>
          <p:nvPr/>
        </p:nvSpPr>
        <p:spPr>
          <a:xfrm>
            <a:off x="3404770" y="4014825"/>
            <a:ext cx="3201513" cy="2694199"/>
          </a:xfrm>
          <a:prstGeom prst="wedgeRectCallout">
            <a:avLst>
              <a:gd name="adj1" fmla="val -84662"/>
              <a:gd name="adj2" fmla="val -428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Configuration 2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Dell PowerEdge R720XD – Local Data Storage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079432" y="1663947"/>
            <a:ext cx="3049072" cy="2152905"/>
            <a:chOff x="8753581" y="3500865"/>
            <a:chExt cx="3049072" cy="2152905"/>
          </a:xfrm>
        </p:grpSpPr>
        <p:pic>
          <p:nvPicPr>
            <p:cNvPr id="1032" name="Picture 8" descr="http://di3-2.shoppingshadow.com/pi/i.ebayimg.com/19/%21%21d7g94%21B2M%7E$%28KGrHqR,%21joEv1+0CNDIBML9n4BKcg%7E%7E_32-260x260-0-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7" t="39239" r="11692" b="40847"/>
            <a:stretch/>
          </p:blipFill>
          <p:spPr bwMode="auto">
            <a:xfrm>
              <a:off x="8753581" y="3500865"/>
              <a:ext cx="3049072" cy="791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87147" y="4429190"/>
              <a:ext cx="2722651" cy="122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2x Network switch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1GbE 48-port network switch (for Management)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10GbE 48-port network switch (for Data and Intercommunication)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8547" y="2420791"/>
            <a:ext cx="2541017" cy="3891586"/>
            <a:chOff x="6531008" y="1595860"/>
            <a:chExt cx="2541017" cy="3891586"/>
          </a:xfrm>
        </p:grpSpPr>
        <p:sp>
          <p:nvSpPr>
            <p:cNvPr id="8" name="TextBox 7"/>
            <p:cNvSpPr txBox="1"/>
            <p:nvPr/>
          </p:nvSpPr>
          <p:spPr>
            <a:xfrm>
              <a:off x="6531008" y="4287117"/>
              <a:ext cx="25410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1x 42U Rack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With rear door heat exchanger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PDU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Power cords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pic>
          <p:nvPicPr>
            <p:cNvPr id="9" name="Picture 10" descr="http://www-03.ibm.com/systems/resources/systems_x_42US_140x1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2" r="25374"/>
            <a:stretch/>
          </p:blipFill>
          <p:spPr bwMode="auto">
            <a:xfrm>
              <a:off x="6836228" y="1595860"/>
              <a:ext cx="1479480" cy="266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3571479" y="5101734"/>
            <a:ext cx="28680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10x Dell PowerEdge R720XD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2U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2x Intel Xeon E5-2650 v2 (8-core)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24x 4GB DDR3 1600MHz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2x 500GB 2.5” HDD (RAID-1) for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24x 500GB 2.5” HDD for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2-port 1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2-port 10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  <a:endParaRPr lang="en-US" sz="1200" dirty="0"/>
          </a:p>
        </p:txBody>
      </p:sp>
      <p:pic>
        <p:nvPicPr>
          <p:cNvPr id="17" name="Picture 4" descr="http://sierramicroproducts.com/media/catalog/product/cache/1/image/9df78eab33525d08d6e5fb8d27136e95/p/o/poweredge_r720x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16301" r="11517" b="22749"/>
          <a:stretch/>
        </p:blipFill>
        <p:spPr bwMode="auto">
          <a:xfrm>
            <a:off x="3962899" y="4105141"/>
            <a:ext cx="2229492" cy="99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352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914434" y="1526733"/>
            <a:ext cx="3491751" cy="2199803"/>
          </a:xfrm>
          <a:prstGeom prst="wedgeRectCallout">
            <a:avLst>
              <a:gd name="adj1" fmla="val -72031"/>
              <a:gd name="adj2" fmla="val 228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ular Callout 19"/>
          <p:cNvSpPr/>
          <p:nvPr/>
        </p:nvSpPr>
        <p:spPr>
          <a:xfrm>
            <a:off x="3404770" y="4014825"/>
            <a:ext cx="3201513" cy="2694199"/>
          </a:xfrm>
          <a:prstGeom prst="wedgeRectCallout">
            <a:avLst>
              <a:gd name="adj1" fmla="val -84662"/>
              <a:gd name="adj2" fmla="val -428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Configuration 3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Lenovo x3550 M5 – Remote Data Storage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079432" y="1663947"/>
            <a:ext cx="3049072" cy="2152905"/>
            <a:chOff x="8753581" y="3500865"/>
            <a:chExt cx="3049072" cy="2152905"/>
          </a:xfrm>
        </p:grpSpPr>
        <p:pic>
          <p:nvPicPr>
            <p:cNvPr id="1032" name="Picture 8" descr="http://di3-2.shoppingshadow.com/pi/i.ebayimg.com/19/%21%21d7g94%21B2M%7E$%28KGrHqR,%21joEv1+0CNDIBML9n4BKcg%7E%7E_32-260x260-0-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7" t="39239" r="11692" b="40847"/>
            <a:stretch/>
          </p:blipFill>
          <p:spPr bwMode="auto">
            <a:xfrm>
              <a:off x="8753581" y="3500865"/>
              <a:ext cx="3049072" cy="791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87147" y="4429190"/>
              <a:ext cx="2722651" cy="122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2x Network switch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1GbE 48-port network switch (for Management)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10GbE 48-port network switch (for Data and Intercommunication)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8547" y="2420791"/>
            <a:ext cx="2541017" cy="3891586"/>
            <a:chOff x="6531008" y="1595860"/>
            <a:chExt cx="2541017" cy="3891586"/>
          </a:xfrm>
        </p:grpSpPr>
        <p:sp>
          <p:nvSpPr>
            <p:cNvPr id="8" name="TextBox 7"/>
            <p:cNvSpPr txBox="1"/>
            <p:nvPr/>
          </p:nvSpPr>
          <p:spPr>
            <a:xfrm>
              <a:off x="6531008" y="4287117"/>
              <a:ext cx="25410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1x 42U Rack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With rear door heat exchanger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PDU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Power cords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pic>
          <p:nvPicPr>
            <p:cNvPr id="9" name="Picture 10" descr="http://www-03.ibm.com/systems/resources/systems_x_42US_140x1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2" r="25374"/>
            <a:stretch/>
          </p:blipFill>
          <p:spPr bwMode="auto">
            <a:xfrm>
              <a:off x="6836228" y="1595860"/>
              <a:ext cx="1479480" cy="266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3586648" y="5201671"/>
            <a:ext cx="28680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10x Lenovo x3550 M5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1U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2x Intel Xeon E5-2650 v2 (8-core)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24x 4GB DDR3 1600MHz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2x 500GB 2.5” HDD (RAID-1) for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2-port 1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2-port 10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14" name="Picture 14" descr="http://www.eweek.com/imagesvr_ce/4790/033114ibmx86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 t="34053" r="1766" b="32689"/>
          <a:stretch/>
        </p:blipFill>
        <p:spPr bwMode="auto">
          <a:xfrm>
            <a:off x="3562705" y="4172553"/>
            <a:ext cx="2892036" cy="74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38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914434" y="1526733"/>
            <a:ext cx="3491751" cy="2199803"/>
          </a:xfrm>
          <a:prstGeom prst="wedgeRectCallout">
            <a:avLst>
              <a:gd name="adj1" fmla="val -72031"/>
              <a:gd name="adj2" fmla="val 228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ular Callout 19"/>
          <p:cNvSpPr/>
          <p:nvPr/>
        </p:nvSpPr>
        <p:spPr>
          <a:xfrm>
            <a:off x="3404770" y="4014825"/>
            <a:ext cx="3201513" cy="2694199"/>
          </a:xfrm>
          <a:prstGeom prst="wedgeRectCallout">
            <a:avLst>
              <a:gd name="adj1" fmla="val -84662"/>
              <a:gd name="adj2" fmla="val -428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Configuration 4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Lenovo x3650 M5 – Local Data Storage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079432" y="1663947"/>
            <a:ext cx="3049072" cy="2152905"/>
            <a:chOff x="8753581" y="3500865"/>
            <a:chExt cx="3049072" cy="2152905"/>
          </a:xfrm>
        </p:grpSpPr>
        <p:pic>
          <p:nvPicPr>
            <p:cNvPr id="1032" name="Picture 8" descr="http://di3-2.shoppingshadow.com/pi/i.ebayimg.com/19/%21%21d7g94%21B2M%7E$%28KGrHqR,%21joEv1+0CNDIBML9n4BKcg%7E%7E_32-260x260-0-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7" t="39239" r="11692" b="40847"/>
            <a:stretch/>
          </p:blipFill>
          <p:spPr bwMode="auto">
            <a:xfrm>
              <a:off x="8753581" y="3500865"/>
              <a:ext cx="3049072" cy="791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87147" y="4429190"/>
              <a:ext cx="2722651" cy="122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2x Network switch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1GbE 48-port network switch (for Management)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10GbE 48-port network switch (for Data and Intercommunication)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8547" y="2420791"/>
            <a:ext cx="2541017" cy="3891586"/>
            <a:chOff x="6531008" y="1595860"/>
            <a:chExt cx="2541017" cy="3891586"/>
          </a:xfrm>
        </p:grpSpPr>
        <p:sp>
          <p:nvSpPr>
            <p:cNvPr id="8" name="TextBox 7"/>
            <p:cNvSpPr txBox="1"/>
            <p:nvPr/>
          </p:nvSpPr>
          <p:spPr>
            <a:xfrm>
              <a:off x="6531008" y="4287117"/>
              <a:ext cx="25410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1x 42U Rack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With rear door heat exchanger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PDU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Power cords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pic>
          <p:nvPicPr>
            <p:cNvPr id="9" name="Picture 10" descr="http://www-03.ibm.com/systems/resources/systems_x_42US_140x1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2" r="25374"/>
            <a:stretch/>
          </p:blipFill>
          <p:spPr bwMode="auto">
            <a:xfrm>
              <a:off x="6836228" y="1595860"/>
              <a:ext cx="1479480" cy="266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3502401" y="5047797"/>
            <a:ext cx="28680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10x Lenovo x3650 M5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2U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2x Intel Xeon E5-2650 v2 (8-core)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24x 4GB DDR3 1600MHz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2x 500GB 2.5” HDD (RAID-1) for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24x 500GB 2.5” HDD for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2-port 1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2-port 10 </a:t>
            </a:r>
            <a:r>
              <a:rPr lang="en-US" sz="1200" dirty="0" err="1" smtClean="0"/>
              <a:t>GbE</a:t>
            </a:r>
            <a:r>
              <a:rPr lang="en-US" sz="1200" dirty="0" smtClean="0"/>
              <a:t> network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26" name="Picture 8" descr="http://www.eweek.com/imagesvr_ce/9757/033114ibmx86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31132" r="1933" b="30216"/>
          <a:stretch/>
        </p:blipFill>
        <p:spPr bwMode="auto">
          <a:xfrm>
            <a:off x="3513476" y="4227512"/>
            <a:ext cx="2845942" cy="86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34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914434" y="1526733"/>
            <a:ext cx="3491751" cy="2199803"/>
          </a:xfrm>
          <a:prstGeom prst="wedgeRectCallout">
            <a:avLst>
              <a:gd name="adj1" fmla="val -72031"/>
              <a:gd name="adj2" fmla="val 228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ular Callout 19"/>
          <p:cNvSpPr/>
          <p:nvPr/>
        </p:nvSpPr>
        <p:spPr>
          <a:xfrm>
            <a:off x="3404770" y="4014826"/>
            <a:ext cx="2831643" cy="2416796"/>
          </a:xfrm>
          <a:prstGeom prst="wedgeRectCallout">
            <a:avLst>
              <a:gd name="adj1" fmla="val -95252"/>
              <a:gd name="adj2" fmla="val -4776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ular Callout 20"/>
          <p:cNvSpPr/>
          <p:nvPr/>
        </p:nvSpPr>
        <p:spPr>
          <a:xfrm>
            <a:off x="7301940" y="4441016"/>
            <a:ext cx="3082374" cy="2260180"/>
          </a:xfrm>
          <a:prstGeom prst="wedgeRectCallout">
            <a:avLst>
              <a:gd name="adj1" fmla="val -107919"/>
              <a:gd name="adj2" fmla="val -4185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ular Callout 21"/>
          <p:cNvSpPr/>
          <p:nvPr/>
        </p:nvSpPr>
        <p:spPr>
          <a:xfrm>
            <a:off x="7301940" y="1434058"/>
            <a:ext cx="3093501" cy="2758151"/>
          </a:xfrm>
          <a:prstGeom prst="wedgeRectCallout">
            <a:avLst>
              <a:gd name="adj1" fmla="val -106923"/>
              <a:gd name="adj2" fmla="val 6281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Configuration 5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Lenovo </a:t>
            </a:r>
            <a:r>
              <a:rPr lang="en-US" dirty="0" err="1" smtClean="0"/>
              <a:t>NeXtScale</a:t>
            </a:r>
            <a:r>
              <a:rPr lang="en-US" dirty="0" smtClean="0"/>
              <a:t> nx360 M5 </a:t>
            </a:r>
            <a:r>
              <a:rPr lang="en-US" smtClean="0"/>
              <a:t>– </a:t>
            </a:r>
            <a:r>
              <a:rPr lang="en-US" smtClean="0"/>
              <a:t>Local </a:t>
            </a:r>
            <a:r>
              <a:rPr lang="en-US" dirty="0" smtClean="0"/>
              <a:t>Data Storage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079432" y="1663947"/>
            <a:ext cx="3049072" cy="2152905"/>
            <a:chOff x="8753581" y="3500865"/>
            <a:chExt cx="3049072" cy="2152905"/>
          </a:xfrm>
        </p:grpSpPr>
        <p:pic>
          <p:nvPicPr>
            <p:cNvPr id="1032" name="Picture 8" descr="http://di3-2.shoppingshadow.com/pi/i.ebayimg.com/19/%21%21d7g94%21B2M%7E$%28KGrHqR,%21joEv1+0CNDIBML9n4BKcg%7E%7E_32-260x260-0-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7" t="39239" r="11692" b="40847"/>
            <a:stretch/>
          </p:blipFill>
          <p:spPr bwMode="auto">
            <a:xfrm>
              <a:off x="8753581" y="3500865"/>
              <a:ext cx="3049072" cy="791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87147" y="4429190"/>
              <a:ext cx="2722651" cy="122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2x Network switch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1GbE 48-port network switch (for Management)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10GbE 48-port network switch (for Data and Intercommunication)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8547" y="2420791"/>
            <a:ext cx="2541017" cy="3891586"/>
            <a:chOff x="6531008" y="1595860"/>
            <a:chExt cx="2541017" cy="3891586"/>
          </a:xfrm>
        </p:grpSpPr>
        <p:sp>
          <p:nvSpPr>
            <p:cNvPr id="8" name="TextBox 7"/>
            <p:cNvSpPr txBox="1"/>
            <p:nvPr/>
          </p:nvSpPr>
          <p:spPr>
            <a:xfrm>
              <a:off x="6531008" y="4287117"/>
              <a:ext cx="25410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1x 42U Rack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With rear door heat exchanger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PDU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Power cords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pic>
          <p:nvPicPr>
            <p:cNvPr id="9" name="Picture 10" descr="http://www-03.ibm.com/systems/resources/systems_x_42US_140x1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2" r="25374"/>
            <a:stretch/>
          </p:blipFill>
          <p:spPr bwMode="auto">
            <a:xfrm>
              <a:off x="6836228" y="1595860"/>
              <a:ext cx="1479480" cy="266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3636099" y="4192210"/>
            <a:ext cx="2345601" cy="2529535"/>
            <a:chOff x="294857" y="3284650"/>
            <a:chExt cx="2345601" cy="2529535"/>
          </a:xfrm>
        </p:grpSpPr>
        <p:pic>
          <p:nvPicPr>
            <p:cNvPr id="5124" name="Picture 4" descr="https://www-304.ibm.com/connections/blogs/ibmx86/resource/BLOGS_UPLOADED_IMAGES/n1200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728" y="3284650"/>
              <a:ext cx="1806789" cy="1061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94857" y="4429190"/>
              <a:ext cx="234560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1x Chassis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6x 900W/1300W power modules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Lenovo </a:t>
              </a:r>
              <a:r>
                <a:rPr lang="en-US" sz="1200" dirty="0" err="1" smtClean="0"/>
                <a:t>NeXtScale</a:t>
              </a:r>
              <a:r>
                <a:rPr lang="en-US" sz="1200" dirty="0" smtClean="0"/>
                <a:t> n1200 enclosure chassis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70027" y="1517410"/>
            <a:ext cx="3014287" cy="3023312"/>
            <a:chOff x="3056990" y="3184455"/>
            <a:chExt cx="3014287" cy="3023312"/>
          </a:xfrm>
        </p:grpSpPr>
        <p:pic>
          <p:nvPicPr>
            <p:cNvPr id="12" name="Picture 6" descr="http://www-304.ibm.com/shop/americas/content/product_images/storegroup_PublicUSA/en_US/eserver/xseries/NeXtScale_evp_nx360_M5_443x120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95" r="20490"/>
            <a:stretch/>
          </p:blipFill>
          <p:spPr bwMode="auto">
            <a:xfrm>
              <a:off x="3280397" y="3184455"/>
              <a:ext cx="2342509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056990" y="4453441"/>
              <a:ext cx="3014287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6x Lenovo </a:t>
              </a:r>
              <a:r>
                <a:rPr lang="en-US" sz="1200" dirty="0" err="1" smtClean="0"/>
                <a:t>NeXtScale</a:t>
              </a:r>
              <a:r>
                <a:rPr lang="en-US" sz="1200" dirty="0" smtClean="0"/>
                <a:t> nx360 M5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1U/Half width server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Intel Xeon E5-2650 v3 (10-core)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6x 16GB DDR4 memory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500GB 2.5” HDD (RAID-1) for OS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2-port 1 </a:t>
              </a:r>
              <a:r>
                <a:rPr lang="en-US" sz="1200" dirty="0" err="1" smtClean="0"/>
                <a:t>GbE</a:t>
              </a:r>
              <a:r>
                <a:rPr lang="en-US" sz="1200" dirty="0" smtClean="0"/>
                <a:t> network card (Built-in)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2-port 10 </a:t>
              </a:r>
              <a:r>
                <a:rPr lang="en-US" sz="1200" dirty="0" err="1" smtClean="0"/>
                <a:t>GbE</a:t>
              </a:r>
              <a:r>
                <a:rPr lang="en-US" sz="1200" dirty="0" smtClean="0"/>
                <a:t> network card (via ML2)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313067" y="4461784"/>
            <a:ext cx="2948884" cy="2145941"/>
            <a:chOff x="6208703" y="3726536"/>
            <a:chExt cx="2948884" cy="2145941"/>
          </a:xfrm>
        </p:grpSpPr>
        <p:sp>
          <p:nvSpPr>
            <p:cNvPr id="14" name="TextBox 13"/>
            <p:cNvSpPr txBox="1"/>
            <p:nvPr/>
          </p:nvSpPr>
          <p:spPr>
            <a:xfrm>
              <a:off x="6208703" y="5041480"/>
              <a:ext cx="2948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6x Lenovo Storage Native Expansion Tray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1U/Half width server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RAID card ?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7x 3.5” 4TB/6TB HDD</a:t>
              </a:r>
              <a:endParaRPr lang="en-US" sz="1200" dirty="0"/>
            </a:p>
          </p:txBody>
        </p:sp>
        <p:pic>
          <p:nvPicPr>
            <p:cNvPr id="6146" name="Picture 2" descr="http://cnet3.cbsistatic.com/hub/i/r/2014/08/08/9296887b-4a9a-483f-9571-bdd2aa6edd7e/thumbnail/170x128/22b948f0787e66a79defc3b5861701cf/ibm-nextscale-storage-native-expansion-tray-hard-drive-array-7-bays-sata-0-x-rack-mountable-1u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6" t="16839" r="2918" b="18815"/>
            <a:stretch/>
          </p:blipFill>
          <p:spPr bwMode="auto">
            <a:xfrm>
              <a:off x="6406185" y="3726536"/>
              <a:ext cx="2414427" cy="1243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769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>
            <a:off x="2914434" y="1526733"/>
            <a:ext cx="3491751" cy="2199803"/>
          </a:xfrm>
          <a:prstGeom prst="wedgeRectCallout">
            <a:avLst>
              <a:gd name="adj1" fmla="val -72031"/>
              <a:gd name="adj2" fmla="val 228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ular Callout 19"/>
          <p:cNvSpPr/>
          <p:nvPr/>
        </p:nvSpPr>
        <p:spPr>
          <a:xfrm>
            <a:off x="3404770" y="4014826"/>
            <a:ext cx="2831643" cy="2416796"/>
          </a:xfrm>
          <a:prstGeom prst="wedgeRectCallout">
            <a:avLst>
              <a:gd name="adj1" fmla="val -95252"/>
              <a:gd name="adj2" fmla="val -4776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ular Callout 21"/>
          <p:cNvSpPr/>
          <p:nvPr/>
        </p:nvSpPr>
        <p:spPr>
          <a:xfrm>
            <a:off x="7287319" y="3367156"/>
            <a:ext cx="3093501" cy="2758151"/>
          </a:xfrm>
          <a:prstGeom prst="wedgeRectCallout">
            <a:avLst>
              <a:gd name="adj1" fmla="val -104598"/>
              <a:gd name="adj2" fmla="val 6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Configuration 6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Lenovo </a:t>
            </a:r>
            <a:r>
              <a:rPr lang="en-US" dirty="0" err="1" smtClean="0"/>
              <a:t>NeXtScale</a:t>
            </a:r>
            <a:r>
              <a:rPr lang="en-US" dirty="0" smtClean="0"/>
              <a:t> nx360 M5 – </a:t>
            </a:r>
            <a:r>
              <a:rPr lang="en-US" dirty="0" smtClean="0"/>
              <a:t>Remote</a:t>
            </a:r>
            <a:r>
              <a:rPr lang="en-US" dirty="0" smtClean="0"/>
              <a:t> </a:t>
            </a:r>
            <a:r>
              <a:rPr lang="en-US" dirty="0" smtClean="0"/>
              <a:t>Data Storage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079432" y="1663947"/>
            <a:ext cx="3049072" cy="2152905"/>
            <a:chOff x="8753581" y="3500865"/>
            <a:chExt cx="3049072" cy="2152905"/>
          </a:xfrm>
        </p:grpSpPr>
        <p:pic>
          <p:nvPicPr>
            <p:cNvPr id="1032" name="Picture 8" descr="http://di3-2.shoppingshadow.com/pi/i.ebayimg.com/19/%21%21d7g94%21B2M%7E$%28KGrHqR,%21joEv1+0CNDIBML9n4BKcg%7E%7E_32-260x260-0-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7" t="39239" r="11692" b="40847"/>
            <a:stretch/>
          </p:blipFill>
          <p:spPr bwMode="auto">
            <a:xfrm>
              <a:off x="8753581" y="3500865"/>
              <a:ext cx="3049072" cy="791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87147" y="4429190"/>
              <a:ext cx="2722651" cy="122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2x Network switch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1GbE 48-port network switch (for Management)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10GbE 48-port network switch (for Data and Intercommunication)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8547" y="2420791"/>
            <a:ext cx="2541017" cy="3891586"/>
            <a:chOff x="6531008" y="1595860"/>
            <a:chExt cx="2541017" cy="3891586"/>
          </a:xfrm>
        </p:grpSpPr>
        <p:sp>
          <p:nvSpPr>
            <p:cNvPr id="8" name="TextBox 7"/>
            <p:cNvSpPr txBox="1"/>
            <p:nvPr/>
          </p:nvSpPr>
          <p:spPr>
            <a:xfrm>
              <a:off x="6531008" y="4287117"/>
              <a:ext cx="25410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1x 42U Rack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With rear door heat exchanger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PDU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Power cords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pic>
          <p:nvPicPr>
            <p:cNvPr id="9" name="Picture 10" descr="http://www-03.ibm.com/systems/resources/systems_x_42US_140x1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2" r="25374"/>
            <a:stretch/>
          </p:blipFill>
          <p:spPr bwMode="auto">
            <a:xfrm>
              <a:off x="6836228" y="1595860"/>
              <a:ext cx="1479480" cy="2667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3636099" y="4192210"/>
            <a:ext cx="2345601" cy="2529535"/>
            <a:chOff x="294857" y="3284650"/>
            <a:chExt cx="2345601" cy="2529535"/>
          </a:xfrm>
        </p:grpSpPr>
        <p:pic>
          <p:nvPicPr>
            <p:cNvPr id="5124" name="Picture 4" descr="https://www-304.ibm.com/connections/blogs/ibmx86/resource/BLOGS_UPLOADED_IMAGES/n1200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728" y="3284650"/>
              <a:ext cx="1806789" cy="1061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94857" y="4429190"/>
              <a:ext cx="234560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1x Chassis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6x 900W/1300W power modules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1x Lenovo </a:t>
              </a:r>
              <a:r>
                <a:rPr lang="en-US" sz="1200" dirty="0" err="1" smtClean="0"/>
                <a:t>NeXtScale</a:t>
              </a:r>
              <a:r>
                <a:rPr lang="en-US" sz="1200" dirty="0" smtClean="0"/>
                <a:t> n1200 enclosure chassis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47991" y="3477246"/>
            <a:ext cx="3014287" cy="3023312"/>
            <a:chOff x="3056990" y="3184455"/>
            <a:chExt cx="3014287" cy="3023312"/>
          </a:xfrm>
        </p:grpSpPr>
        <p:pic>
          <p:nvPicPr>
            <p:cNvPr id="12" name="Picture 6" descr="http://www-304.ibm.com/shop/americas/content/product_images/storegroup_PublicUSA/en_US/eserver/xseries/NeXtScale_evp_nx360_M5_443x120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95" r="20490"/>
            <a:stretch/>
          </p:blipFill>
          <p:spPr bwMode="auto">
            <a:xfrm>
              <a:off x="3280397" y="3184455"/>
              <a:ext cx="2342509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056990" y="4453441"/>
              <a:ext cx="3014287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12x Lenovo </a:t>
              </a:r>
              <a:r>
                <a:rPr lang="en-US" sz="1200" dirty="0" err="1" smtClean="0"/>
                <a:t>NeXtScale</a:t>
              </a:r>
              <a:r>
                <a:rPr lang="en-US" sz="1200" dirty="0" smtClean="0"/>
                <a:t> nx360 M5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1U/Half width server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Intel Xeon E5-2650 v3 (10-core)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6x 16GB DDR4 memory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2x 500GB 2.5” HDD (RAID-1) for OS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2-port 1 </a:t>
              </a:r>
              <a:r>
                <a:rPr lang="en-US" sz="1200" dirty="0" err="1" smtClean="0"/>
                <a:t>GbE</a:t>
              </a:r>
              <a:r>
                <a:rPr lang="en-US" sz="1200" dirty="0" smtClean="0"/>
                <a:t> network card (Built-in)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2-port 10 </a:t>
              </a:r>
              <a:r>
                <a:rPr lang="en-US" sz="1200" dirty="0" err="1" smtClean="0"/>
                <a:t>GbE</a:t>
              </a:r>
              <a:r>
                <a:rPr lang="en-US" sz="1200" dirty="0" smtClean="0"/>
                <a:t> network card (via ML2)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9450761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463</TotalTime>
  <Words>603</Words>
  <Application>Microsoft Office PowerPoint</Application>
  <PresentationFormat>Widescreen</PresentationFormat>
  <Paragraphs>119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Segoe UI</vt:lpstr>
      <vt:lpstr>Segoe UI Light</vt:lpstr>
      <vt:lpstr>WelcomeDoc</vt:lpstr>
      <vt:lpstr>Project Cysera</vt:lpstr>
      <vt:lpstr>Proposed configurations</vt:lpstr>
      <vt:lpstr>Configuration 1 Dell PowerEdge R620 – Remote Data Storage</vt:lpstr>
      <vt:lpstr>Configuration 2 Dell PowerEdge R720XD – Local Data Storage</vt:lpstr>
      <vt:lpstr>Configuration 3 Lenovo x3550 M5 – Remote Data Storage</vt:lpstr>
      <vt:lpstr>Configuration 4 Lenovo x3650 M5 – Local Data Storage</vt:lpstr>
      <vt:lpstr>Configuration 5 Lenovo NeXtScale nx360 M5 – Local Data Storage</vt:lpstr>
      <vt:lpstr>Configuration 6 Lenovo NeXtScale nx360 M5 – Remote Data Storage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Hadoop</dc:title>
  <dc:creator>zoebir</dc:creator>
  <cp:keywords/>
  <cp:lastModifiedBy>Soh Hwee Jin, Melvin</cp:lastModifiedBy>
  <cp:revision>126</cp:revision>
  <dcterms:created xsi:type="dcterms:W3CDTF">2014-12-11T01:04:04Z</dcterms:created>
  <dcterms:modified xsi:type="dcterms:W3CDTF">2015-01-07T08:06:28Z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